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12192000"/>
  <p:embeddedFontLst>
    <p:embeddedFont>
      <p:font typeface="MiSans" pitchFamily="34" charset="-122"/>
      <p:regular r:id="rId29"/>
    </p:embeddedFont>
    <p:embeddedFont>
      <p:font typeface="MiSans" pitchFamily="34" charset="-120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.xml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27-d0tj0hs75iks2gau4tk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4464685"/>
            <a:ext cx="4602480" cy="5549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27-d0tj0hs75iks2gau4t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00150" y="1859915"/>
            <a:ext cx="7924800" cy="20212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64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计算机技术进步与就业平衡策略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088750" y="497650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1088750" y="497650"/>
            <a:ext cx="2880000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088750" y="451529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1088750" y="4515295"/>
            <a:ext cx="2880000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王智峰、</a:t>
            </a:r>
            <a:endParaRPr lang="zh-CN" altLang="en-US" sz="18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7275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07275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37380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437380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200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0200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2014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计算机技术的创新极大地提高了生产效率。自动化生产线、智能工厂等应用使得生产过程更加高效、精准，降低了生产成本，提高了产品质量和产量。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9791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技术创新与生产效率提升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755515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技术进步推动了经济增长。信息技术的应用促进了各行业的数字化转型，提高了资源配置效率，创造了新的经济增长点，带动了整个经济的快速发展。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733290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经济增长的加速效应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9597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计算机技术的发展加速了全球化的进程，重塑了全球经济格局。跨国公司能够更高效地组织全球生产，新兴经济体借助信息技术实现了快速发展，国际经济竞争格局发生了深刻变化。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7374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全球经济格局的重塑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生产率与经济增长提升</a:t>
            </a:r>
            <a:endParaRPr lang="en-US" sz="1600" dirty="0"/>
          </a:p>
        </p:txBody>
      </p:sp>
      <p:pic>
        <p:nvPicPr>
          <p:cNvPr id="20" name="Image 0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40" y="1642745"/>
            <a:ext cx="1517650" cy="1517650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20" y="1642745"/>
            <a:ext cx="1517650" cy="151765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920" y="1642745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28-d0tj0i475iks2gau4tm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740000">
            <a:off x="9091295" y="1026795"/>
            <a:ext cx="805815" cy="8477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28-d0tj0i475iks2gau4tmg.pn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740000">
            <a:off x="3148965" y="5500370"/>
            <a:ext cx="425450" cy="4476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28-d0tj0i475iks2gau4tmg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740000">
            <a:off x="11146790" y="5626100"/>
            <a:ext cx="425450" cy="44767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791845" y="1572895"/>
            <a:ext cx="3354063" cy="366077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6" name="Text 1"/>
          <p:cNvSpPr/>
          <p:nvPr/>
        </p:nvSpPr>
        <p:spPr>
          <a:xfrm>
            <a:off x="791845" y="1572895"/>
            <a:ext cx="3354063" cy="36607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1079677" y="2550841"/>
            <a:ext cx="2823648" cy="24616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技术进步带来的红利在不同群体之间的分配存在较大差异。高技能劳动者和企业能够更好地利用技术优势获取高额收益，而低技能劳动者则面临收入下降和失业风险，导致收入差距进一步扩大。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079677" y="1852486"/>
            <a:ext cx="2824276" cy="81329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技术红利的分配不均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4274185" y="180975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10" name="Text 5"/>
          <p:cNvSpPr/>
          <p:nvPr/>
        </p:nvSpPr>
        <p:spPr>
          <a:xfrm>
            <a:off x="4274185" y="1809750"/>
            <a:ext cx="3388995" cy="3741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收入差距与社会不平等加剧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587240" y="2894274"/>
            <a:ext cx="2823217" cy="2461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收入差距的扩大加剧了社会阶层的分化和固化。技术进步使得社会资源向少数高技能群体和企业集中，社会流动性降低，社会不平等现象更加突出。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587240" y="2195830"/>
            <a:ext cx="2823845" cy="8134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社会阶层的分化与固化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783195" y="201676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16" name="Text 11"/>
          <p:cNvSpPr/>
          <p:nvPr/>
        </p:nvSpPr>
        <p:spPr>
          <a:xfrm>
            <a:off x="7783195" y="2016760"/>
            <a:ext cx="3388995" cy="3741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8042910" y="3170499"/>
            <a:ext cx="2823217" cy="2461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收入差距和社会不平等的加剧对社会稳定构成潜在威胁。可能导致社会矛盾加剧，影响社会和谐发展，需要政府采取有效措施加以应对。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042910" y="2472055"/>
            <a:ext cx="2823845" cy="8134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社会稳定的潜在威胁</a:t>
            </a:r>
            <a:endParaRPr lang="en-US" sz="1600" dirty="0"/>
          </a:p>
        </p:txBody>
      </p:sp>
      <p:pic>
        <p:nvPicPr>
          <p:cNvPr id="19" name="Image 3" descr="https://kimi-img.moonshot.cn/pub/slides/slides_tmpl/image/25-06-01-00:37:33-d0tj0jc75iks2gau4tp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  <p:pic>
        <p:nvPicPr>
          <p:cNvPr id="20" name="Image 4" descr="https://kimi-img.moonshot.cn/pub/slides/slides_tmpl/image/25-06-01-00:37:33-d0tj0jc75iks2gau4tp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176020" y="5157470"/>
            <a:ext cx="3007995" cy="3016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20" y="1292225"/>
            <a:ext cx="5143500" cy="60839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53-d0tj0oc75iks2gau4u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60000">
            <a:off x="6827520" y="-965835"/>
            <a:ext cx="6648450" cy="4953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70" y="508000"/>
            <a:ext cx="5143500" cy="60839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5143500" cy="60839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城乡之间在信息技术基础设施和应用水平方面存在较大差距。城市地区网络覆盖广、信息化程度高，而农村地区网络基础设施薄弱，数字设备普及率低，导致城乡数字鸿沟不断扩大。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1127760" y="250253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城乡数字鸿沟现状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数字鸿沟加剧了区域经济发展的不平衡。发达地区能够充分利用信息技术推动产业升级和经济发展，而欠发达地区则因信息技术滞后而发展缓慢，区域差距进一步拉大。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728210" y="194310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区域经济发展的不平衡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缩小数字鸿沟对于促进区域协调发展和实现共同富裕至关重要。需要加大对农村和欠发达地区的信息技术基础设施建设投入，提高数字设备的普及率，提升全民数字素养。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328025" y="263461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缩小数字鸿沟的紧迫性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43561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Text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区域发展不均与数字鸿沟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0-d0tj0nk75iks2gau4u1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51255" y="-1030605"/>
            <a:ext cx="3615055" cy="84728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265805" y="5325745"/>
            <a:ext cx="822960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265805" y="5325745"/>
            <a:ext cx="822960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882140" y="3713480"/>
            <a:ext cx="8293100" cy="1086485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882140" y="3713480"/>
            <a:ext cx="8293100" cy="10864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265805" y="2131060"/>
            <a:ext cx="823087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265805" y="2131060"/>
            <a:ext cx="823087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21075" y="2136140"/>
            <a:ext cx="7795260" cy="10521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传统的社会保障体系主要针对传统就业形式设计，在面对新型就业形态和灵活就业人群时存在保障不足的问题。例如，自由职业者、网约车司机等群体的社会保险参保率较低。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521075" y="1482090"/>
            <a:ext cx="6654165" cy="641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传统社会保障体系的局限性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105025" y="3746500"/>
            <a:ext cx="7795260" cy="1056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劳动力市场在技术进步的推动下快速变化，对社会保障体系提出了新的挑战。需要建立更加灵活、适应性强的社会保障制度，以应对新型就业形态带来的风险。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105025" y="3167380"/>
            <a:ext cx="7794625" cy="544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劳动力市场的快速变化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408045" y="5356860"/>
            <a:ext cx="7794625" cy="1024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社会保障体系改革应注重灵活性和包容性，扩大保障范围，提高保障水平，同时加强与劳动力市场的衔接，为劳动者提供全方位的保障支持。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408045" y="4787265"/>
            <a:ext cx="6491605" cy="5346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社会保障体系的改革方向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35660" y="340995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社会保障与劳动力市场适应性问题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857375"/>
            <a:ext cx="1517650" cy="151765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3498215"/>
            <a:ext cx="1517650" cy="151765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09524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实现技术进步与就业平衡的策略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82700" y="4965065"/>
            <a:ext cx="1040193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282700" y="4965065"/>
            <a:ext cx="1040193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41-d0tj0lc75iks2gau4t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95" y="4981575"/>
            <a:ext cx="1557655" cy="155638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51230" y="3204210"/>
            <a:ext cx="10364470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1230" y="3204210"/>
            <a:ext cx="10364470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37:41-d0tj0lc75iks2gau4t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135" y="3233420"/>
            <a:ext cx="1557655" cy="155638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1283335" y="1504315"/>
            <a:ext cx="1041082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83335" y="1504315"/>
            <a:ext cx="1041082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优化职业培训体系，使其与市场需求紧密结合。根据行业发展趋势和技术需求，调整培训课程内容，提高培训质量，为劳动者提供针对性强的技能培训。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职业培训体系的优化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283335" y="367982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推广终身学习理念，鼓励劳动者不断学习新知识、新技能。建立多元化的学习平台，提供线上线下相结合的学习资源，满足不同劳动者的学习需求。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283335" y="332803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终身学习理念的推广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3521075" y="5445760"/>
            <a:ext cx="7795260" cy="1095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政府应出台相关政策，支持职业培训和终身学习体系建设。提供培训补贴、税收优惠等激励措施，鼓励企业和个人积极参与培训和学习，提高劳动者的技能水平。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3521075" y="50939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政策支持与激励机制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9723120" y="373888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711325" y="548640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职业培训与终身学习体系建设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6-01-00:37:41-d0tj0lc75iks2gau4t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95" y="1527810"/>
            <a:ext cx="1557655" cy="155638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778000" y="205549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01-d0tj0qc75iks2gau4u4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780" y="-5142865"/>
            <a:ext cx="13035915" cy="811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人机协作是指人类与机器在工作过程中相互配合、协同完成任务。这种模式能够充分发挥人类的创造力和机器的高效性，提高工作效率和质量，创造更多就业机会。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66775" y="277304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人机协作的内涵与优势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通过技术创新，开发更加智能、灵活的人机协作系统。例如，智能机器人与人类工人协同作业，实现生产过程的自动化与智能化，提高生产效率和产品质量。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5820" y="319087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技术创新推动人机协作发展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人机协作对就业结构产生影响，需要劳动者具备与机器协作的能力。加强相关技能培训，培养劳动者的人机协作意识和能力，适应人机协作的发展趋势。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44865" y="275272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人机协作的就业影响与应对策略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推动人机协作的技术发展方向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60" y="1360170"/>
            <a:ext cx="1517650" cy="151765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75" y="1882140"/>
            <a:ext cx="1517650" cy="151765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250" y="145415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48715" y="19392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43C91">
                  <a:alpha val="92000"/>
                </a:srgbClr>
              </a:gs>
              <a:gs pos="57000">
                <a:srgbClr val="7DB6D9">
                  <a:alpha val="0"/>
                </a:srgbClr>
              </a:gs>
              <a:gs pos="100000">
                <a:srgbClr val="2F5BEE">
                  <a:alpha val="94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3" name="Text 1"/>
          <p:cNvSpPr/>
          <p:nvPr/>
        </p:nvSpPr>
        <p:spPr>
          <a:xfrm>
            <a:off x="1148715" y="1939290"/>
            <a:ext cx="10120630" cy="43954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671955" y="3253105"/>
            <a:ext cx="2513965" cy="2987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拓展社会保障体系的覆盖范围，将新型就业形态和灵活就业人群纳入保障体系。完善社会保险制度，提高参保率，确保劳动者的基本权益得到保障。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649730" y="2466340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社会保障体系的拓展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994275" y="3260090"/>
            <a:ext cx="2513965" cy="298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针对多样化就业形式的特点，制定相应的保障措施。例如，为自由职业者提供灵活的社保缴费方式，为网约车司机等群体提供职业安全保障。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972050" y="247332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多样化就业形式的保障措施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277860" y="3280410"/>
            <a:ext cx="2513965" cy="2959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确保社会保障体系的可持续发展，合理调整保障水平和资金筹集方式。加强社会保障基金的管理和监督，提高资金使用效率，保障社会保障体系的长期稳定运行。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55635" y="249364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社会保障体系的可持续发展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80891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883526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完善社会保障体系，保障多样就业形式</a:t>
            </a:r>
            <a:endParaRPr lang="en-US" sz="1600" dirty="0"/>
          </a:p>
        </p:txBody>
      </p:sp>
      <p:pic>
        <p:nvPicPr>
          <p:cNvPr id="14" name="Image 0" descr="https://kimi-img.moonshot.cn/pub/slides/slides_tmpl/image/25-06-01-00:38:01-d0tj0qc75iks2gau4u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400810"/>
            <a:ext cx="1416685" cy="1416685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6-01-00:37:30-d0tj0ik75iks2gau4to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20000">
            <a:off x="6274435" y="-4446905"/>
            <a:ext cx="8773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7275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07275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37380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437380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200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0200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2014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包容性经济政策是指在经济发展过程中注重公平性和包容性，关注弱势群体的利益，促进社会全体成员共享经济发展成果的政策。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9791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包容性经济政策的内涵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755515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通过税收政策、财政补贴、就业扶持等政策工具，促进包容性经济发展。加大对中小企业的支持力度，鼓励创业创新，创造更多就业机会，缩小收入差距。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733290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政策工具与实施路径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9597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建立促进公平与就业的长效机制，加强政策协调和监管。定期评估政策实施效果，及时调整政策方向，确保包容性经济政策能够有效促进社会公平和就业。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7374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促进公平与就业的长效机制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包容性经济政策促进公平与就业</a:t>
            </a:r>
            <a:endParaRPr lang="en-US" sz="1600" dirty="0"/>
          </a:p>
        </p:txBody>
      </p:sp>
      <p:pic>
        <p:nvPicPr>
          <p:cNvPr id="20" name="Image 0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40" y="1642745"/>
            <a:ext cx="1517650" cy="1517650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20" y="1642745"/>
            <a:ext cx="1517650" cy="151765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920" y="1642745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28-d0tj0i475iks2gau4tm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740000">
            <a:off x="9091295" y="1026795"/>
            <a:ext cx="805815" cy="8477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28-d0tj0i475iks2gau4tmg.pn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740000">
            <a:off x="3148965" y="5500370"/>
            <a:ext cx="425450" cy="4476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28-d0tj0i475iks2gau4tmg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740000">
            <a:off x="11146790" y="5626100"/>
            <a:ext cx="425450" cy="44767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791845" y="1572895"/>
            <a:ext cx="3354063" cy="366077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6" name="Text 1"/>
          <p:cNvSpPr/>
          <p:nvPr/>
        </p:nvSpPr>
        <p:spPr>
          <a:xfrm>
            <a:off x="791845" y="1572895"/>
            <a:ext cx="3354063" cy="36607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1079677" y="2550841"/>
            <a:ext cx="2823648" cy="24616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随着计算机技术的快速发展，技术监管显得尤为重要。防止技术滥用、保护个人隐私、维护市场秩序等都需要建立健全的技术监管体系。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079677" y="1852486"/>
            <a:ext cx="2824276" cy="81329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技术监管的必要性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4274185" y="180975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10" name="Text 5"/>
          <p:cNvSpPr/>
          <p:nvPr/>
        </p:nvSpPr>
        <p:spPr>
          <a:xfrm>
            <a:off x="4274185" y="1809750"/>
            <a:ext cx="3388995" cy="3741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技术监管与伦理保障措施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587240" y="2894274"/>
            <a:ext cx="2823217" cy="2461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技术发展应遵循伦理原则，避免对人类社会造成负面影响。例如，人工智能的决策应符合伦理道德，确保技术的应用符合人类的利益和价值观。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587240" y="2195830"/>
            <a:ext cx="2823845" cy="8134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伦理保障的重要性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783195" y="201676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16" name="Text 11"/>
          <p:cNvSpPr/>
          <p:nvPr/>
        </p:nvSpPr>
        <p:spPr>
          <a:xfrm>
            <a:off x="7783195" y="2016760"/>
            <a:ext cx="3388995" cy="3741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8042910" y="3170499"/>
            <a:ext cx="2823217" cy="2461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建立政府、企业、社会组织和公众共同参与的监管与保障机制。制定相关法律法规和行业规范，加强对技术应用的监督和管理，确保技术发展符合伦理要求。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042910" y="2472055"/>
            <a:ext cx="2823845" cy="8134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监管与保障的实施机制</a:t>
            </a:r>
            <a:endParaRPr lang="en-US" sz="1600" dirty="0"/>
          </a:p>
        </p:txBody>
      </p:sp>
      <p:pic>
        <p:nvPicPr>
          <p:cNvPr id="19" name="Image 3" descr="https://kimi-img.moonshot.cn/pub/slides/slides_tmpl/image/25-06-01-00:37:33-d0tj0jc75iks2gau4tp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  <p:pic>
        <p:nvPicPr>
          <p:cNvPr id="20" name="Image 4" descr="https://kimi-img.moonshot.cn/pub/slides/slides_tmpl/image/25-06-01-00:37:33-d0tj0jc75iks2gau4tp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176020" y="5157470"/>
            <a:ext cx="3007995" cy="3016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05025" y="277304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技术进步与就业挑战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329170" y="277304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实现技术进步与就业平衡的策略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105025" y="431228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技术进步对经济和社会的影响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29170" y="431228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结语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68680" y="565150"/>
            <a:ext cx="1738630" cy="1090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868680" y="565150"/>
            <a:ext cx="1738630" cy="10902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64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738939" y="777607"/>
            <a:ext cx="4628517" cy="655662"/>
          </a:xfrm>
          <a:custGeom>
            <a:avLst/>
            <a:gdLst/>
            <a:ahLst/>
            <a:cxnLst/>
            <a:rect l="l" t="t" r="r" b="b"/>
            <a:pathLst>
              <a:path w="4628517" h="655662">
                <a:moveTo>
                  <a:pt x="865138" y="117053"/>
                </a:moveTo>
                <a:cubicBezTo>
                  <a:pt x="812205" y="117053"/>
                  <a:pt x="770527" y="136698"/>
                  <a:pt x="740104" y="175989"/>
                </a:cubicBezTo>
                <a:cubicBezTo>
                  <a:pt x="709681" y="215280"/>
                  <a:pt x="694469" y="266166"/>
                  <a:pt x="694469" y="328649"/>
                </a:cubicBezTo>
                <a:cubicBezTo>
                  <a:pt x="694469" y="390314"/>
                  <a:pt x="709340" y="440723"/>
                  <a:pt x="739080" y="479877"/>
                </a:cubicBezTo>
                <a:cubicBezTo>
                  <a:pt x="768821" y="519032"/>
                  <a:pt x="809613" y="538609"/>
                  <a:pt x="861454" y="538609"/>
                </a:cubicBezTo>
                <a:cubicBezTo>
                  <a:pt x="914388" y="538609"/>
                  <a:pt x="955588" y="519850"/>
                  <a:pt x="985056" y="482333"/>
                </a:cubicBezTo>
                <a:cubicBezTo>
                  <a:pt x="1014524" y="444816"/>
                  <a:pt x="1029258" y="394407"/>
                  <a:pt x="1029258" y="331105"/>
                </a:cubicBezTo>
                <a:cubicBezTo>
                  <a:pt x="1029258" y="265075"/>
                  <a:pt x="1014933" y="212892"/>
                  <a:pt x="986284" y="174557"/>
                </a:cubicBezTo>
                <a:cubicBezTo>
                  <a:pt x="957634" y="136221"/>
                  <a:pt x="917253" y="117053"/>
                  <a:pt x="865138" y="117053"/>
                </a:cubicBezTo>
                <a:close/>
                <a:moveTo>
                  <a:pt x="3647480" y="10641"/>
                </a:moveTo>
                <a:lnTo>
                  <a:pt x="4144342" y="10641"/>
                </a:lnTo>
                <a:lnTo>
                  <a:pt x="4144342" y="121146"/>
                </a:lnTo>
                <a:lnTo>
                  <a:pt x="3963442" y="121146"/>
                </a:lnTo>
                <a:lnTo>
                  <a:pt x="3963442" y="644612"/>
                </a:lnTo>
                <a:lnTo>
                  <a:pt x="3827971" y="644612"/>
                </a:lnTo>
                <a:lnTo>
                  <a:pt x="3827971" y="121146"/>
                </a:lnTo>
                <a:lnTo>
                  <a:pt x="3647480" y="121146"/>
                </a:lnTo>
                <a:close/>
                <a:moveTo>
                  <a:pt x="2992450" y="10641"/>
                </a:moveTo>
                <a:lnTo>
                  <a:pt x="3139790" y="10641"/>
                </a:lnTo>
                <a:lnTo>
                  <a:pt x="3398453" y="409277"/>
                </a:lnTo>
                <a:cubicBezTo>
                  <a:pt x="3415643" y="435744"/>
                  <a:pt x="3426147" y="452524"/>
                  <a:pt x="3429968" y="459618"/>
                </a:cubicBezTo>
                <a:lnTo>
                  <a:pt x="3432014" y="459618"/>
                </a:lnTo>
                <a:cubicBezTo>
                  <a:pt x="3429285" y="444338"/>
                  <a:pt x="3427921" y="415143"/>
                  <a:pt x="3427921" y="372033"/>
                </a:cubicBezTo>
                <a:lnTo>
                  <a:pt x="3427921" y="10641"/>
                </a:lnTo>
                <a:lnTo>
                  <a:pt x="3556025" y="10641"/>
                </a:lnTo>
                <a:lnTo>
                  <a:pt x="3556025" y="644612"/>
                </a:lnTo>
                <a:lnTo>
                  <a:pt x="3417689" y="644612"/>
                </a:lnTo>
                <a:lnTo>
                  <a:pt x="3149203" y="234516"/>
                </a:lnTo>
                <a:cubicBezTo>
                  <a:pt x="3135288" y="213233"/>
                  <a:pt x="3125192" y="196044"/>
                  <a:pt x="3118916" y="182947"/>
                </a:cubicBezTo>
                <a:lnTo>
                  <a:pt x="3116870" y="182947"/>
                </a:lnTo>
                <a:cubicBezTo>
                  <a:pt x="3119326" y="204775"/>
                  <a:pt x="3120554" y="238472"/>
                  <a:pt x="3120554" y="284038"/>
                </a:cubicBezTo>
                <a:lnTo>
                  <a:pt x="3120554" y="644612"/>
                </a:lnTo>
                <a:lnTo>
                  <a:pt x="2992450" y="644612"/>
                </a:lnTo>
                <a:close/>
                <a:moveTo>
                  <a:pt x="2516200" y="10641"/>
                </a:moveTo>
                <a:lnTo>
                  <a:pt x="2876773" y="10641"/>
                </a:lnTo>
                <a:lnTo>
                  <a:pt x="2876773" y="121146"/>
                </a:lnTo>
                <a:lnTo>
                  <a:pt x="2651261" y="121146"/>
                </a:lnTo>
                <a:lnTo>
                  <a:pt x="2651261" y="270532"/>
                </a:lnTo>
                <a:lnTo>
                  <a:pt x="2860811" y="270532"/>
                </a:lnTo>
                <a:lnTo>
                  <a:pt x="2860811" y="380628"/>
                </a:lnTo>
                <a:lnTo>
                  <a:pt x="2651261" y="380628"/>
                </a:lnTo>
                <a:lnTo>
                  <a:pt x="2651261" y="534107"/>
                </a:lnTo>
                <a:lnTo>
                  <a:pt x="2891507" y="534107"/>
                </a:lnTo>
                <a:lnTo>
                  <a:pt x="2891507" y="644612"/>
                </a:lnTo>
                <a:lnTo>
                  <a:pt x="2516200" y="644612"/>
                </a:lnTo>
                <a:close/>
                <a:moveTo>
                  <a:pt x="1932980" y="10641"/>
                </a:moveTo>
                <a:lnTo>
                  <a:pt x="2429842" y="10641"/>
                </a:lnTo>
                <a:lnTo>
                  <a:pt x="2429842" y="121146"/>
                </a:lnTo>
                <a:lnTo>
                  <a:pt x="2248942" y="121146"/>
                </a:lnTo>
                <a:lnTo>
                  <a:pt x="2248942" y="644612"/>
                </a:lnTo>
                <a:lnTo>
                  <a:pt x="2113471" y="644612"/>
                </a:lnTo>
                <a:lnTo>
                  <a:pt x="2113471" y="121146"/>
                </a:lnTo>
                <a:lnTo>
                  <a:pt x="1932980" y="121146"/>
                </a:lnTo>
                <a:close/>
                <a:moveTo>
                  <a:pt x="1277950" y="10641"/>
                </a:moveTo>
                <a:lnTo>
                  <a:pt x="1425290" y="10641"/>
                </a:lnTo>
                <a:lnTo>
                  <a:pt x="1683953" y="409277"/>
                </a:lnTo>
                <a:cubicBezTo>
                  <a:pt x="1701143" y="435744"/>
                  <a:pt x="1711647" y="452524"/>
                  <a:pt x="1715467" y="459618"/>
                </a:cubicBezTo>
                <a:lnTo>
                  <a:pt x="1717514" y="459618"/>
                </a:lnTo>
                <a:cubicBezTo>
                  <a:pt x="1714785" y="444338"/>
                  <a:pt x="1713421" y="415143"/>
                  <a:pt x="1713421" y="372033"/>
                </a:cubicBezTo>
                <a:lnTo>
                  <a:pt x="1713421" y="10641"/>
                </a:lnTo>
                <a:lnTo>
                  <a:pt x="1841525" y="10641"/>
                </a:lnTo>
                <a:lnTo>
                  <a:pt x="1841525" y="644612"/>
                </a:lnTo>
                <a:lnTo>
                  <a:pt x="1703189" y="644612"/>
                </a:lnTo>
                <a:lnTo>
                  <a:pt x="1434703" y="234516"/>
                </a:lnTo>
                <a:cubicBezTo>
                  <a:pt x="1420788" y="213233"/>
                  <a:pt x="1410692" y="196044"/>
                  <a:pt x="1404417" y="182947"/>
                </a:cubicBezTo>
                <a:lnTo>
                  <a:pt x="1402370" y="182947"/>
                </a:lnTo>
                <a:cubicBezTo>
                  <a:pt x="1404826" y="204775"/>
                  <a:pt x="1406054" y="238472"/>
                  <a:pt x="1406054" y="284038"/>
                </a:cubicBezTo>
                <a:lnTo>
                  <a:pt x="1406054" y="644612"/>
                </a:lnTo>
                <a:lnTo>
                  <a:pt x="1277950" y="644612"/>
                </a:lnTo>
                <a:close/>
                <a:moveTo>
                  <a:pt x="4444752" y="0"/>
                </a:moveTo>
                <a:cubicBezTo>
                  <a:pt x="4506689" y="0"/>
                  <a:pt x="4558667" y="8049"/>
                  <a:pt x="4600687" y="24147"/>
                </a:cubicBezTo>
                <a:lnTo>
                  <a:pt x="4600687" y="151023"/>
                </a:lnTo>
                <a:cubicBezTo>
                  <a:pt x="4558122" y="122101"/>
                  <a:pt x="4508326" y="107640"/>
                  <a:pt x="4451300" y="107640"/>
                </a:cubicBezTo>
                <a:cubicBezTo>
                  <a:pt x="4418013" y="107640"/>
                  <a:pt x="4391410" y="113711"/>
                  <a:pt x="4371491" y="125852"/>
                </a:cubicBezTo>
                <a:cubicBezTo>
                  <a:pt x="4351573" y="137994"/>
                  <a:pt x="4341614" y="154297"/>
                  <a:pt x="4341614" y="174761"/>
                </a:cubicBezTo>
                <a:cubicBezTo>
                  <a:pt x="4341614" y="191132"/>
                  <a:pt x="4348435" y="206207"/>
                  <a:pt x="4362078" y="219986"/>
                </a:cubicBezTo>
                <a:cubicBezTo>
                  <a:pt x="4375720" y="233765"/>
                  <a:pt x="4409418" y="252387"/>
                  <a:pt x="4463169" y="275853"/>
                </a:cubicBezTo>
                <a:cubicBezTo>
                  <a:pt x="4526198" y="302865"/>
                  <a:pt x="4569513" y="331378"/>
                  <a:pt x="4593115" y="361392"/>
                </a:cubicBezTo>
                <a:cubicBezTo>
                  <a:pt x="4616717" y="391405"/>
                  <a:pt x="4628517" y="427149"/>
                  <a:pt x="4628517" y="468622"/>
                </a:cubicBezTo>
                <a:cubicBezTo>
                  <a:pt x="4628517" y="529468"/>
                  <a:pt x="4606962" y="575853"/>
                  <a:pt x="4563852" y="607777"/>
                </a:cubicBezTo>
                <a:cubicBezTo>
                  <a:pt x="4520741" y="639700"/>
                  <a:pt x="4459486" y="655662"/>
                  <a:pt x="4380086" y="655662"/>
                </a:cubicBezTo>
                <a:cubicBezTo>
                  <a:pt x="4307508" y="655662"/>
                  <a:pt x="4248026" y="643929"/>
                  <a:pt x="4201641" y="620464"/>
                </a:cubicBezTo>
                <a:lnTo>
                  <a:pt x="4201641" y="484993"/>
                </a:lnTo>
                <a:cubicBezTo>
                  <a:pt x="4252665" y="527285"/>
                  <a:pt x="4310645" y="548431"/>
                  <a:pt x="4375584" y="548431"/>
                </a:cubicBezTo>
                <a:cubicBezTo>
                  <a:pt x="4412419" y="548431"/>
                  <a:pt x="4440114" y="542088"/>
                  <a:pt x="4458667" y="529400"/>
                </a:cubicBezTo>
                <a:cubicBezTo>
                  <a:pt x="4477221" y="516712"/>
                  <a:pt x="4486498" y="500410"/>
                  <a:pt x="4486498" y="480491"/>
                </a:cubicBezTo>
                <a:cubicBezTo>
                  <a:pt x="4486498" y="463302"/>
                  <a:pt x="4479131" y="447067"/>
                  <a:pt x="4464397" y="431787"/>
                </a:cubicBezTo>
                <a:cubicBezTo>
                  <a:pt x="4449663" y="416508"/>
                  <a:pt x="4410782" y="395771"/>
                  <a:pt x="4347753" y="369577"/>
                </a:cubicBezTo>
                <a:cubicBezTo>
                  <a:pt x="4248708" y="327558"/>
                  <a:pt x="4199186" y="266439"/>
                  <a:pt x="4199186" y="186221"/>
                </a:cubicBezTo>
                <a:cubicBezTo>
                  <a:pt x="4199186" y="127285"/>
                  <a:pt x="4221627" y="81514"/>
                  <a:pt x="4266512" y="48908"/>
                </a:cubicBezTo>
                <a:cubicBezTo>
                  <a:pt x="4311396" y="16303"/>
                  <a:pt x="4370809" y="0"/>
                  <a:pt x="4444752" y="0"/>
                </a:cubicBezTo>
                <a:close/>
                <a:moveTo>
                  <a:pt x="869231" y="0"/>
                </a:moveTo>
                <a:cubicBezTo>
                  <a:pt x="959817" y="0"/>
                  <a:pt x="1032737" y="30150"/>
                  <a:pt x="1087989" y="90450"/>
                </a:cubicBezTo>
                <a:cubicBezTo>
                  <a:pt x="1143242" y="150750"/>
                  <a:pt x="1170868" y="228240"/>
                  <a:pt x="1170868" y="322920"/>
                </a:cubicBezTo>
                <a:cubicBezTo>
                  <a:pt x="1170868" y="421692"/>
                  <a:pt x="1142150" y="501842"/>
                  <a:pt x="1084715" y="563370"/>
                </a:cubicBezTo>
                <a:cubicBezTo>
                  <a:pt x="1027280" y="624898"/>
                  <a:pt x="952041" y="655662"/>
                  <a:pt x="858999" y="655662"/>
                </a:cubicBezTo>
                <a:cubicBezTo>
                  <a:pt x="768139" y="655662"/>
                  <a:pt x="694333" y="625853"/>
                  <a:pt x="637580" y="566235"/>
                </a:cubicBezTo>
                <a:cubicBezTo>
                  <a:pt x="580827" y="506617"/>
                  <a:pt x="552450" y="429877"/>
                  <a:pt x="552450" y="336016"/>
                </a:cubicBezTo>
                <a:cubicBezTo>
                  <a:pt x="552450" y="236698"/>
                  <a:pt x="581440" y="155866"/>
                  <a:pt x="639421" y="93520"/>
                </a:cubicBezTo>
                <a:cubicBezTo>
                  <a:pt x="697402" y="31173"/>
                  <a:pt x="774005" y="0"/>
                  <a:pt x="869231" y="0"/>
                </a:cubicBezTo>
                <a:close/>
                <a:moveTo>
                  <a:pt x="336426" y="0"/>
                </a:moveTo>
                <a:cubicBezTo>
                  <a:pt x="398363" y="0"/>
                  <a:pt x="450205" y="8049"/>
                  <a:pt x="491951" y="24147"/>
                </a:cubicBezTo>
                <a:lnTo>
                  <a:pt x="491951" y="154707"/>
                </a:lnTo>
                <a:cubicBezTo>
                  <a:pt x="449114" y="129604"/>
                  <a:pt x="400546" y="117053"/>
                  <a:pt x="346249" y="117053"/>
                </a:cubicBezTo>
                <a:cubicBezTo>
                  <a:pt x="284311" y="117053"/>
                  <a:pt x="234789" y="136835"/>
                  <a:pt x="197681" y="176398"/>
                </a:cubicBezTo>
                <a:cubicBezTo>
                  <a:pt x="160573" y="215962"/>
                  <a:pt x="142019" y="267667"/>
                  <a:pt x="142019" y="331514"/>
                </a:cubicBezTo>
                <a:cubicBezTo>
                  <a:pt x="142019" y="393725"/>
                  <a:pt x="159618" y="443793"/>
                  <a:pt x="194816" y="481719"/>
                </a:cubicBezTo>
                <a:cubicBezTo>
                  <a:pt x="230014" y="519646"/>
                  <a:pt x="277626" y="538609"/>
                  <a:pt x="337654" y="538609"/>
                </a:cubicBezTo>
                <a:cubicBezTo>
                  <a:pt x="394134" y="538609"/>
                  <a:pt x="445567" y="524966"/>
                  <a:pt x="491951" y="497681"/>
                </a:cubicBezTo>
                <a:lnTo>
                  <a:pt x="491951" y="621692"/>
                </a:lnTo>
                <a:cubicBezTo>
                  <a:pt x="445839" y="644339"/>
                  <a:pt x="385676" y="655662"/>
                  <a:pt x="311460" y="655662"/>
                </a:cubicBezTo>
                <a:cubicBezTo>
                  <a:pt x="215962" y="655662"/>
                  <a:pt x="140177" y="627081"/>
                  <a:pt x="84106" y="569918"/>
                </a:cubicBezTo>
                <a:cubicBezTo>
                  <a:pt x="28035" y="512756"/>
                  <a:pt x="0" y="436562"/>
                  <a:pt x="0" y="341337"/>
                </a:cubicBezTo>
                <a:cubicBezTo>
                  <a:pt x="0" y="241201"/>
                  <a:pt x="31310" y="159277"/>
                  <a:pt x="93929" y="95566"/>
                </a:cubicBezTo>
                <a:cubicBezTo>
                  <a:pt x="156549" y="31855"/>
                  <a:pt x="237381" y="0"/>
                  <a:pt x="336426" y="0"/>
                </a:cubicBezTo>
                <a:close/>
              </a:path>
            </a:pathLst>
          </a:custGeom>
          <a:solidFill>
            <a:srgbClr val="7DB6D9">
              <a:alpha val="10196"/>
            </a:srgbClr>
          </a:solidFill>
          <a:ln w="19050">
            <a:solidFill>
              <a:srgbClr val="F3F7FA">
                <a:alpha val="14902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738939" y="777607"/>
            <a:ext cx="4628517" cy="655662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6-01-00:37:27-d0tj0hs75iks2gau4tm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520190"/>
            <a:ext cx="2663825" cy="52451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122096" y="2645636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361708" y="2645636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122096" y="4249685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361708" y="4249685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结语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36-d0tj0k475iks2gau4tr0.png"/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-453390" y="297180"/>
            <a:ext cx="6263005" cy="62630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4802505" y="2667635"/>
            <a:ext cx="7389495" cy="2708275"/>
          </a:xfrm>
          <a:prstGeom prst="rect">
            <a:avLst/>
          </a:prstGeom>
          <a:gradFill flip="none" rotWithShape="1">
            <a:gsLst>
              <a:gs pos="13000">
                <a:srgbClr val="2F5BEE">
                  <a:alpha val="12000"/>
                </a:srgbClr>
              </a:gs>
              <a:gs pos="57000">
                <a:srgbClr val="2F5BEE">
                  <a:alpha val="0"/>
                </a:srgbClr>
              </a:gs>
            </a:gsLst>
            <a:lin ang="0" scaled="1"/>
          </a:gradFill>
        </p:spPr>
      </p:sp>
      <p:sp>
        <p:nvSpPr>
          <p:cNvPr id="4" name="Text 1"/>
          <p:cNvSpPr/>
          <p:nvPr/>
        </p:nvSpPr>
        <p:spPr>
          <a:xfrm rot="10800000">
            <a:off x="4802505" y="2667635"/>
            <a:ext cx="7389495" cy="27082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164580" y="3178810"/>
            <a:ext cx="3796665" cy="3006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技术进步与就业平衡需要政府、企业、劳动者和社会各界的共同努力。通过多方协作，制定合理的政策和措施，推动技术与就业的协同发展，构建可持续发展的就业环境，实现经济、社会和人的全面发展。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66485" y="2667635"/>
            <a:ext cx="5436870" cy="511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多方协作，共建可持续发展就业环境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rot="19800000">
            <a:off x="10516870" y="4044315"/>
            <a:ext cx="1156970" cy="1113155"/>
          </a:xfrm>
          <a:custGeom>
            <a:avLst/>
            <a:gdLst/>
            <a:ahLst/>
            <a:cxnLst/>
            <a:rect l="l" t="t" r="r" b="b"/>
            <a:pathLst>
              <a:path w="1156970" h="1113155">
                <a:moveTo>
                  <a:pt x="412655" y="1087349"/>
                </a:moveTo>
                <a:lnTo>
                  <a:pt x="744316" y="1087349"/>
                </a:lnTo>
                <a:lnTo>
                  <a:pt x="695565" y="1101848"/>
                </a:lnTo>
                <a:cubicBezTo>
                  <a:pt x="657747" y="1109262"/>
                  <a:pt x="618591" y="1113155"/>
                  <a:pt x="578485" y="1113155"/>
                </a:cubicBezTo>
                <a:cubicBezTo>
                  <a:pt x="538379" y="1113155"/>
                  <a:pt x="499223" y="1109262"/>
                  <a:pt x="461405" y="1101848"/>
                </a:cubicBezTo>
                <a:close/>
                <a:moveTo>
                  <a:pt x="249575" y="1014859"/>
                </a:moveTo>
                <a:lnTo>
                  <a:pt x="907395" y="1014859"/>
                </a:lnTo>
                <a:lnTo>
                  <a:pt x="903295" y="1018101"/>
                </a:lnTo>
                <a:lnTo>
                  <a:pt x="859902" y="1040665"/>
                </a:lnTo>
                <a:lnTo>
                  <a:pt x="297068" y="1040665"/>
                </a:lnTo>
                <a:lnTo>
                  <a:pt x="253675" y="1018101"/>
                </a:lnTo>
                <a:close/>
                <a:moveTo>
                  <a:pt x="161008" y="942369"/>
                </a:moveTo>
                <a:lnTo>
                  <a:pt x="995963" y="942369"/>
                </a:lnTo>
                <a:lnTo>
                  <a:pt x="989273" y="950137"/>
                </a:lnTo>
                <a:lnTo>
                  <a:pt x="966453" y="968175"/>
                </a:lnTo>
                <a:lnTo>
                  <a:pt x="190517" y="968175"/>
                </a:lnTo>
                <a:lnTo>
                  <a:pt x="167698" y="950137"/>
                </a:lnTo>
                <a:close/>
                <a:moveTo>
                  <a:pt x="98580" y="869879"/>
                </a:moveTo>
                <a:lnTo>
                  <a:pt x="1058390" y="869879"/>
                </a:lnTo>
                <a:lnTo>
                  <a:pt x="1036166" y="895685"/>
                </a:lnTo>
                <a:lnTo>
                  <a:pt x="120804" y="895685"/>
                </a:lnTo>
                <a:close/>
                <a:moveTo>
                  <a:pt x="56889" y="797389"/>
                </a:moveTo>
                <a:lnTo>
                  <a:pt x="1100082" y="797389"/>
                </a:lnTo>
                <a:lnTo>
                  <a:pt x="1085462" y="823195"/>
                </a:lnTo>
                <a:lnTo>
                  <a:pt x="71509" y="823195"/>
                </a:lnTo>
                <a:close/>
                <a:moveTo>
                  <a:pt x="27540" y="724899"/>
                </a:moveTo>
                <a:lnTo>
                  <a:pt x="1129430" y="724899"/>
                </a:lnTo>
                <a:lnTo>
                  <a:pt x="1121068" y="750705"/>
                </a:lnTo>
                <a:lnTo>
                  <a:pt x="35902" y="750705"/>
                </a:lnTo>
                <a:close/>
                <a:moveTo>
                  <a:pt x="7627" y="652409"/>
                </a:moveTo>
                <a:lnTo>
                  <a:pt x="1149343" y="652409"/>
                </a:lnTo>
                <a:lnTo>
                  <a:pt x="1147624" y="668747"/>
                </a:lnTo>
                <a:lnTo>
                  <a:pt x="1144556" y="678215"/>
                </a:lnTo>
                <a:lnTo>
                  <a:pt x="12414" y="678215"/>
                </a:lnTo>
                <a:lnTo>
                  <a:pt x="9347" y="668747"/>
                </a:lnTo>
                <a:close/>
                <a:moveTo>
                  <a:pt x="0" y="579919"/>
                </a:moveTo>
                <a:lnTo>
                  <a:pt x="1156970" y="579919"/>
                </a:lnTo>
                <a:lnTo>
                  <a:pt x="1154255" y="605725"/>
                </a:lnTo>
                <a:lnTo>
                  <a:pt x="2715" y="605725"/>
                </a:lnTo>
                <a:close/>
                <a:moveTo>
                  <a:pt x="2715" y="507430"/>
                </a:moveTo>
                <a:lnTo>
                  <a:pt x="1154255" y="507430"/>
                </a:lnTo>
                <a:lnTo>
                  <a:pt x="1156970" y="533236"/>
                </a:lnTo>
                <a:lnTo>
                  <a:pt x="0" y="533236"/>
                </a:lnTo>
                <a:close/>
                <a:moveTo>
                  <a:pt x="12414" y="434940"/>
                </a:moveTo>
                <a:lnTo>
                  <a:pt x="1144556" y="434940"/>
                </a:lnTo>
                <a:lnTo>
                  <a:pt x="1147624" y="444408"/>
                </a:lnTo>
                <a:lnTo>
                  <a:pt x="1149343" y="460746"/>
                </a:lnTo>
                <a:lnTo>
                  <a:pt x="7627" y="460746"/>
                </a:lnTo>
                <a:lnTo>
                  <a:pt x="9347" y="444408"/>
                </a:lnTo>
                <a:close/>
                <a:moveTo>
                  <a:pt x="35902" y="362450"/>
                </a:moveTo>
                <a:lnTo>
                  <a:pt x="1121069" y="362450"/>
                </a:lnTo>
                <a:lnTo>
                  <a:pt x="1129431" y="388256"/>
                </a:lnTo>
                <a:lnTo>
                  <a:pt x="27540" y="388256"/>
                </a:lnTo>
                <a:close/>
                <a:moveTo>
                  <a:pt x="71508" y="289960"/>
                </a:moveTo>
                <a:lnTo>
                  <a:pt x="1085462" y="289960"/>
                </a:lnTo>
                <a:lnTo>
                  <a:pt x="1100082" y="315766"/>
                </a:lnTo>
                <a:lnTo>
                  <a:pt x="56888" y="315766"/>
                </a:lnTo>
                <a:close/>
                <a:moveTo>
                  <a:pt x="120804" y="217470"/>
                </a:moveTo>
                <a:lnTo>
                  <a:pt x="1036167" y="217470"/>
                </a:lnTo>
                <a:lnTo>
                  <a:pt x="1058391" y="243276"/>
                </a:lnTo>
                <a:lnTo>
                  <a:pt x="98579" y="243276"/>
                </a:lnTo>
                <a:close/>
                <a:moveTo>
                  <a:pt x="190516" y="144980"/>
                </a:moveTo>
                <a:lnTo>
                  <a:pt x="966455" y="144980"/>
                </a:lnTo>
                <a:lnTo>
                  <a:pt x="989273" y="163018"/>
                </a:lnTo>
                <a:lnTo>
                  <a:pt x="995963" y="170786"/>
                </a:lnTo>
                <a:lnTo>
                  <a:pt x="161007" y="170786"/>
                </a:lnTo>
                <a:lnTo>
                  <a:pt x="167698" y="163018"/>
                </a:lnTo>
                <a:close/>
                <a:moveTo>
                  <a:pt x="297066" y="72490"/>
                </a:moveTo>
                <a:lnTo>
                  <a:pt x="859904" y="72490"/>
                </a:lnTo>
                <a:lnTo>
                  <a:pt x="903295" y="95054"/>
                </a:lnTo>
                <a:lnTo>
                  <a:pt x="907396" y="98296"/>
                </a:lnTo>
                <a:lnTo>
                  <a:pt x="249574" y="98296"/>
                </a:lnTo>
                <a:lnTo>
                  <a:pt x="253675" y="95054"/>
                </a:lnTo>
                <a:close/>
                <a:moveTo>
                  <a:pt x="578471" y="0"/>
                </a:moveTo>
                <a:lnTo>
                  <a:pt x="578500" y="0"/>
                </a:lnTo>
                <a:lnTo>
                  <a:pt x="637883" y="2873"/>
                </a:lnTo>
                <a:cubicBezTo>
                  <a:pt x="657413" y="4773"/>
                  <a:pt x="676657" y="7600"/>
                  <a:pt x="695565" y="11307"/>
                </a:cubicBezTo>
                <a:lnTo>
                  <a:pt x="744318" y="25806"/>
                </a:lnTo>
                <a:lnTo>
                  <a:pt x="412652" y="25806"/>
                </a:lnTo>
                <a:lnTo>
                  <a:pt x="461405" y="11307"/>
                </a:lnTo>
                <a:cubicBezTo>
                  <a:pt x="480314" y="7600"/>
                  <a:pt x="499557" y="4773"/>
                  <a:pt x="519087" y="2873"/>
                </a:cubicBezTo>
                <a:close/>
              </a:path>
            </a:pathLst>
          </a:custGeom>
          <a:solidFill>
            <a:srgbClr val="7DB6D9">
              <a:alpha val="30196"/>
            </a:srgbClr>
          </a:solidFill>
        </p:spPr>
      </p:sp>
      <p:sp>
        <p:nvSpPr>
          <p:cNvPr id="9" name="Text 6"/>
          <p:cNvSpPr/>
          <p:nvPr/>
        </p:nvSpPr>
        <p:spPr>
          <a:xfrm rot="19800000">
            <a:off x="10516870" y="4044315"/>
            <a:ext cx="1156970" cy="11131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6-01-00:37:28-d0tj0i475iks2gau4tmg.png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740000">
            <a:off x="9265285" y="1238885"/>
            <a:ext cx="805815" cy="84772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486614" y="401549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86614" y="40154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86614" y="498523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86614" y="498523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F2F7F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F2F7FA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740410" y="401275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6"/>
          <p:cNvSpPr/>
          <p:nvPr/>
        </p:nvSpPr>
        <p:spPr>
          <a:xfrm>
            <a:off x="740410" y="401275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技术与就业的协同发展是关键</a:t>
            </a:r>
            <a:endParaRPr lang="en-US" sz="1600" dirty="0"/>
          </a:p>
        </p:txBody>
      </p:sp>
      <p:pic>
        <p:nvPicPr>
          <p:cNvPr id="21" name="Image 2" descr="https://kimi-img.moonshot.cn/pub/slides/slides_tmpl/image/25-06-01-00:37:33-d0tj0jc75iks2gau4tpg.png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03-d0tj0qs75iks2gau4u6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4646930"/>
            <a:ext cx="4334510" cy="55499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7275" y="2113697"/>
            <a:ext cx="7420946" cy="1180378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1057275" y="2113697"/>
            <a:ext cx="7420946" cy="11803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7275" y="3371400"/>
            <a:ext cx="7420946" cy="619622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057275" y="3371400"/>
            <a:ext cx="7420946" cy="6196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 YOU FOR READING！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58637" y="846900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1158637" y="846900"/>
            <a:ext cx="2880000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B0F0">
                    <a:alpha val="50196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18657" y="467531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1318657" y="4675315"/>
            <a:ext cx="2880000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汇报人：Kimi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技术进步与就业挑战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20" y="1292225"/>
            <a:ext cx="5143500" cy="60839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53-d0tj0oc75iks2gau4u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60000">
            <a:off x="6827520" y="-965835"/>
            <a:ext cx="6648450" cy="4953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70" y="508000"/>
            <a:ext cx="5143500" cy="60839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5143500" cy="60839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计算机技术从大型机到个人电脑，再到移动设备和云计算，经历了多个阶段。每一代技术都极大地提高了计算能力，降低了成本，推动了信息技术的普及和应用。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1127760" y="250253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计算机技术发展历程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人工智能、大数据、物联网等成为当前计算机技术的热点。这些技术正在改变各个行业的运作方式，为企业带来新的机遇，同时也对就业市场产生了深远影响。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728210" y="194310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当前技术热点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未来计算机技术将继续朝着智能化、自动化和高效化的方向发展。量子计算、边缘计算等新兴技术有望突破现有技术瓶颈，进一步提升计算性能和应用范围。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328025" y="263461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未来发展趋势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43561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Text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计算机技术发展概况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0-d0tj0nk75iks2gau4u1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51255" y="-1030605"/>
            <a:ext cx="3615055" cy="84728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265805" y="5325745"/>
            <a:ext cx="822960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265805" y="5325745"/>
            <a:ext cx="822960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882140" y="3713480"/>
            <a:ext cx="8293100" cy="1086485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882140" y="3713480"/>
            <a:ext cx="8293100" cy="10864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265805" y="2131060"/>
            <a:ext cx="823087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265805" y="2131060"/>
            <a:ext cx="823087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21075" y="2136140"/>
            <a:ext cx="7795260" cy="10521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自动化技术的发展使得许多重复性、规律性的工作被机器取代。例如，制造业中的流水线工作、数据输入等岗位受到较大冲击，引发了人们对失业的担忧。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521075" y="1482090"/>
            <a:ext cx="6654165" cy="641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自动化对就业的冲击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105025" y="3746500"/>
            <a:ext cx="7795260" cy="1056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人工智能在图像识别、自然语言处理等领域取得了显著进展，能够完成一些复杂的任务。这不仅威胁到低技能工作，甚至一些中高技能岗位也面临被替代的风险。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105025" y="3167380"/>
            <a:ext cx="7794625" cy="544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人工智能的潜在威胁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408045" y="5356860"/>
            <a:ext cx="7794625" cy="1024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随着技术的快速迭代，未来就业市场的不确定性增加。许多传统职业可能消失，而新的职业又不断涌现，人们难以准确预测未来的就业需求。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408045" y="4787265"/>
            <a:ext cx="6491605" cy="5346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未来就业形势的不确定性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35660" y="340995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就业替代的核心担忧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857375"/>
            <a:ext cx="1517650" cy="151765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3498215"/>
            <a:ext cx="1517650" cy="151765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09524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82700" y="4965065"/>
            <a:ext cx="1040193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282700" y="4965065"/>
            <a:ext cx="1040193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41-d0tj0lc75iks2gau4t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95" y="4981575"/>
            <a:ext cx="1557655" cy="155638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51230" y="3204210"/>
            <a:ext cx="10364470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1230" y="3204210"/>
            <a:ext cx="10364470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37:41-d0tj0lc75iks2gau4t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135" y="3233420"/>
            <a:ext cx="1557655" cy="155638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1283335" y="1504315"/>
            <a:ext cx="1041082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83335" y="1504315"/>
            <a:ext cx="1041082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计算机技术的发展既替代了一些传统岗位，又创造了新的就业机会。例如，互联网行业的兴起创造了大量的软件开发、网络安全等岗位，但同时也导致了传统媒体等行业就业岗位的减少。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岗位替代与创造的双重效应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283335" y="367982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技术进步推动了对高技能人才的需求。企业需要具备数据分析、人工智能算法等专业技能的人才来推动技术创新和业务发展，而低技能岗位的需求相对减少。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283335" y="332803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高技能岗位需求增长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3521075" y="5445760"/>
            <a:ext cx="7795260" cy="1095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就业结构在技术进步的推动下不断调整。从传统的制造业向服务业、信息技术产业等高端产业转移，劳动者需要不断提升技能以适应新的岗位需求。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3521075" y="50939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就业结构的动态调整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9723120" y="373888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711325" y="548640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技术对岗位结构的影响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6-01-00:37:41-d0tj0lc75iks2gau4t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95" y="1527810"/>
            <a:ext cx="1557655" cy="155638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778000" y="205549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01-d0tj0qc75iks2gau4u4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780" y="-5142865"/>
            <a:ext cx="13035915" cy="811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当前劳动力市场存在明显的技能供需错配现象。学校教育和职业培训体系未能及时跟上技术发展的步伐，导致许多劳动者所掌握的技能与市场需求脱节。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66775" y="277304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技能供需不匹配现状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技术进步是结构性失业的重要成因之一。一些传统行业的就业岗位消失，而劳动者又缺乏向新行业转型所需的技能，从而导致结构性失业问题的加剧。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5820" y="319087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结构性失业的成因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解决技能错配问题对于缓解结构性失业至关重要。需要加强职业教育和培训，提高劳动者的技能水平，使其能够适应技术进步带来的就业变化。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44865" y="275272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解决技能错配的紧迫性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技能错配与结构性失业问题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60" y="1360170"/>
            <a:ext cx="1517650" cy="151765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75" y="1882140"/>
            <a:ext cx="1517650" cy="151765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250" y="145415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48715" y="19392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43C91">
                  <a:alpha val="92000"/>
                </a:srgbClr>
              </a:gs>
              <a:gs pos="57000">
                <a:srgbClr val="7DB6D9">
                  <a:alpha val="0"/>
                </a:srgbClr>
              </a:gs>
              <a:gs pos="100000">
                <a:srgbClr val="2F5BEE">
                  <a:alpha val="94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3" name="Text 1"/>
          <p:cNvSpPr/>
          <p:nvPr/>
        </p:nvSpPr>
        <p:spPr>
          <a:xfrm>
            <a:off x="1148715" y="1939290"/>
            <a:ext cx="10120630" cy="43954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671955" y="3253105"/>
            <a:ext cx="2513965" cy="2987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计算机技术的发展使得远程办公和自由职业成为可能。互联网平台为劳动者提供了更多的就业选择，人们可以不受地域限制地开展工作，这种新型就业形态正在逐渐普及。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649730" y="2466340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远程办公与自由职业的兴起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994275" y="3260090"/>
            <a:ext cx="2513965" cy="298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共享经济的发展创造了新的就业机会。例如，网约车司机、外卖配送员等岗位的出现，为许多人提供了灵活的就业选择，但也带来了劳动权益保障等问题。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972050" y="247332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共享经济中的就业机会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277860" y="3280410"/>
            <a:ext cx="2513965" cy="2959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新型就业形态既带来了机遇，也面临着挑战。劳动者需要具备更强的自我管理能力和适应能力，同时政府和社会也需要完善相关的政策和保障措施，以促进新型就业形态的健康发展。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55635" y="249364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新型就业形态的挑战与机遇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80891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883526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新型就业形态的出现</a:t>
            </a:r>
            <a:endParaRPr lang="en-US" sz="1600" dirty="0"/>
          </a:p>
        </p:txBody>
      </p:sp>
      <p:pic>
        <p:nvPicPr>
          <p:cNvPr id="14" name="Image 0" descr="https://kimi-img.moonshot.cn/pub/slides/slides_tmpl/image/25-06-01-00:38:01-d0tj0qc75iks2gau4u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400810"/>
            <a:ext cx="1416685" cy="1416685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6-01-00:37:30-d0tj0ik75iks2gau4to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20000">
            <a:off x="6274435" y="-4446905"/>
            <a:ext cx="8773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技术进步对经济和社会的影响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GU2NzkwZmIxNjBkNjc5Mjc3YTA3MDJmNTZiMTBmZTgifQ==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3792</Words>
  <Application>WPS 演示</Application>
  <PresentationFormat>On-screen Show (16:9)</PresentationFormat>
  <Paragraphs>266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MiSans</vt:lpstr>
      <vt:lpstr>MiSans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王智峰</cp:lastModifiedBy>
  <cp:revision>2</cp:revision>
  <dcterms:created xsi:type="dcterms:W3CDTF">2025-06-12T01:14:00Z</dcterms:created>
  <dcterms:modified xsi:type="dcterms:W3CDTF">2025-06-12T01:16:49Z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3702741068F44DE0914C0BB63638BE8B_12</vt:lpwstr>
  </property>
  <property fmtid="{D5CDD505-2E9C-101B-9397-08002B2CF9AE}" pid="3" name="KSOProductBuildVer">
    <vt:lpwstr>2052-12.1.0.16250</vt:lpwstr>
  </property>
</Properties>
</file>